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5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1A7ADB-BCB1-49D9-B259-3EA0CCFAA741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1CEB64-4D2F-4A37-BD0E-9545B06ABB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8561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Rectangle 3"/>
          <p:cNvSpPr>
            <a:spLocks noGrp="1"/>
          </p:cNvSpPr>
          <p:nvPr>
            <p:ph type="body" idx="1"/>
          </p:nvPr>
        </p:nvSpPr>
        <p:spPr bwMode="auto">
          <a:xfrm>
            <a:off x="866615" y="5279505"/>
            <a:ext cx="5463910" cy="5000184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36538" indent="-236538" eaLnBrk="1" hangingPunct="1"/>
            <a:endParaRPr lang="ru-RU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2290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AEB3A-A063-4BD6-99A9-13BD45BD345A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8284C-E875-4AB0-A677-FDF9B7B02D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3829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AEB3A-A063-4BD6-99A9-13BD45BD345A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8284C-E875-4AB0-A677-FDF9B7B02D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9760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AEB3A-A063-4BD6-99A9-13BD45BD345A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8284C-E875-4AB0-A677-FDF9B7B02D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40969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1292001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AEB3A-A063-4BD6-99A9-13BD45BD345A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8284C-E875-4AB0-A677-FDF9B7B02D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381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AEB3A-A063-4BD6-99A9-13BD45BD345A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8284C-E875-4AB0-A677-FDF9B7B02D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9341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AEB3A-A063-4BD6-99A9-13BD45BD345A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8284C-E875-4AB0-A677-FDF9B7B02D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5091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AEB3A-A063-4BD6-99A9-13BD45BD345A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8284C-E875-4AB0-A677-FDF9B7B02D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7552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AEB3A-A063-4BD6-99A9-13BD45BD345A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8284C-E875-4AB0-A677-FDF9B7B02D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1480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AEB3A-A063-4BD6-99A9-13BD45BD345A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8284C-E875-4AB0-A677-FDF9B7B02D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4532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AEB3A-A063-4BD6-99A9-13BD45BD345A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8284C-E875-4AB0-A677-FDF9B7B02D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9832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AEB3A-A063-4BD6-99A9-13BD45BD345A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8284C-E875-4AB0-A677-FDF9B7B02D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2142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AEB3A-A063-4BD6-99A9-13BD45BD345A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18284C-E875-4AB0-A677-FDF9B7B02D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8540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p.a.novgorodov@nsuem.ru" TargetMode="Externa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0746CE6D-BB2C-4319-A160-BB87BAEDC91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5" r="5664"/>
          <a:stretch/>
        </p:blipFill>
        <p:spPr>
          <a:xfrm>
            <a:off x="1" y="16633"/>
            <a:ext cx="9144000" cy="6841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395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62C96323-769A-4B37-8ACC-DA5128920A3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4" b="3864"/>
          <a:stretch/>
        </p:blipFill>
        <p:spPr>
          <a:xfrm>
            <a:off x="7201" y="811"/>
            <a:ext cx="9136799" cy="6857189"/>
          </a:xfrm>
          <a:prstGeom prst="rect">
            <a:avLst/>
          </a:prstGeom>
        </p:spPr>
      </p:pic>
      <p:sp>
        <p:nvSpPr>
          <p:cNvPr id="124" name="Shape 124"/>
          <p:cNvSpPr/>
          <p:nvPr/>
        </p:nvSpPr>
        <p:spPr>
          <a:xfrm>
            <a:off x="628647" y="5444895"/>
            <a:ext cx="3242317" cy="276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>
            <a:lvl1pPr algn="ctr">
              <a:defRPr sz="1200">
                <a:solidFill>
                  <a:srgbClr val="80808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endParaRPr dirty="0"/>
          </a:p>
        </p:txBody>
      </p:sp>
      <p:sp>
        <p:nvSpPr>
          <p:cNvPr id="125" name="Shape 125"/>
          <p:cNvSpPr/>
          <p:nvPr/>
        </p:nvSpPr>
        <p:spPr>
          <a:xfrm>
            <a:off x="3585537" y="2909072"/>
            <a:ext cx="4929697" cy="11501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>
              <a:lnSpc>
                <a:spcPct val="150000"/>
              </a:lnSpc>
              <a:defRPr sz="1200" b="1">
                <a:solidFill>
                  <a:srgbClr val="54B6C9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sz="1600" dirty="0">
                <a:solidFill>
                  <a:srgbClr val="11936D"/>
                </a:solidFill>
                <a:sym typeface="Tahoma"/>
              </a:rPr>
              <a:t>первый проректор Новосибирского государственного университета экономики и управления, кандидат экономических наук</a:t>
            </a:r>
            <a:endParaRPr sz="1600" dirty="0">
              <a:solidFill>
                <a:srgbClr val="11936D"/>
              </a:solidFill>
            </a:endParaRPr>
          </a:p>
        </p:txBody>
      </p:sp>
      <p:sp>
        <p:nvSpPr>
          <p:cNvPr id="126" name="Shape 126"/>
          <p:cNvSpPr>
            <a:spLocks noGrp="1"/>
          </p:cNvSpPr>
          <p:nvPr>
            <p:ph type="title"/>
          </p:nvPr>
        </p:nvSpPr>
        <p:spPr>
          <a:xfrm>
            <a:off x="3454114" y="2142366"/>
            <a:ext cx="7246754" cy="857254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sz="3200" b="1">
                <a:solidFill>
                  <a:srgbClr val="D9562C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 algn="l"/>
            <a:r>
              <a:rPr lang="ru-RU" dirty="0">
                <a:solidFill>
                  <a:srgbClr val="3848AF"/>
                </a:solidFill>
              </a:rPr>
              <a:t>НОВГОРОДОВ </a:t>
            </a:r>
            <a:br>
              <a:rPr lang="ru-RU" dirty="0">
                <a:solidFill>
                  <a:srgbClr val="3848AF"/>
                </a:solidFill>
              </a:rPr>
            </a:br>
            <a:r>
              <a:rPr lang="ru-RU" dirty="0">
                <a:solidFill>
                  <a:srgbClr val="3848AF"/>
                </a:solidFill>
              </a:rPr>
              <a:t>Павел Анатольевич</a:t>
            </a:r>
            <a:br>
              <a:rPr lang="ru-RU" dirty="0">
                <a:solidFill>
                  <a:srgbClr val="3848AF"/>
                </a:solidFill>
              </a:rPr>
            </a:br>
            <a:endParaRPr dirty="0">
              <a:solidFill>
                <a:srgbClr val="3848AF"/>
              </a:solidFill>
            </a:endParaRPr>
          </a:p>
        </p:txBody>
      </p:sp>
      <p:sp>
        <p:nvSpPr>
          <p:cNvPr id="134" name="Shape 134"/>
          <p:cNvSpPr/>
          <p:nvPr/>
        </p:nvSpPr>
        <p:spPr>
          <a:xfrm>
            <a:off x="1619672" y="4511855"/>
            <a:ext cx="6186739" cy="9233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just">
              <a:lnSpc>
                <a:spcPct val="150000"/>
              </a:lnSpc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700" dirty="0"/>
              <a:t>Роль вузов в повышении финансовой грамотности населения</a:t>
            </a:r>
            <a:endParaRPr sz="2700" dirty="0"/>
          </a:p>
        </p:txBody>
      </p:sp>
      <p:pic>
        <p:nvPicPr>
          <p:cNvPr id="23" name="Picture 3" descr="C:\Users\Администратор\Desktop\Без имени-3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57" t="25657" r="6957" b="54788"/>
          <a:stretch/>
        </p:blipFill>
        <p:spPr bwMode="auto">
          <a:xfrm>
            <a:off x="1392243" y="4668561"/>
            <a:ext cx="209984" cy="232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19D34E1-947B-4FEF-B069-E53C9FA8242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13" t="39505" r="36612" b="42789"/>
          <a:stretch/>
        </p:blipFill>
        <p:spPr>
          <a:xfrm>
            <a:off x="804533" y="2381191"/>
            <a:ext cx="2448272" cy="994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107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62C96323-769A-4B37-8ACC-DA5128920A3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4" b="3864"/>
          <a:stretch/>
        </p:blipFill>
        <p:spPr>
          <a:xfrm>
            <a:off x="7201" y="811"/>
            <a:ext cx="9136799" cy="6857189"/>
          </a:xfrm>
          <a:prstGeom prst="rect">
            <a:avLst/>
          </a:prstGeom>
        </p:spPr>
      </p:pic>
      <p:pic>
        <p:nvPicPr>
          <p:cNvPr id="13" name="Picture 6">
            <a:extLst>
              <a:ext uri="{FF2B5EF4-FFF2-40B4-BE49-F238E27FC236}">
                <a16:creationId xmlns="" xmlns:a16="http://schemas.microsoft.com/office/drawing/2014/main" id="{775B3A51-2702-4D1A-9601-4BB83A405A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6237312"/>
            <a:ext cx="1872208" cy="509910"/>
          </a:xfrm>
          <a:prstGeom prst="rect">
            <a:avLst/>
          </a:prstGeom>
        </p:spPr>
      </p:pic>
      <p:sp>
        <p:nvSpPr>
          <p:cNvPr id="15" name="Содержимое 2">
            <a:extLst>
              <a:ext uri="{FF2B5EF4-FFF2-40B4-BE49-F238E27FC236}">
                <a16:creationId xmlns="" xmlns:a16="http://schemas.microsoft.com/office/drawing/2014/main" id="{E0A36A6E-5504-46A3-BDE0-F5B256916932}"/>
              </a:ext>
            </a:extLst>
          </p:cNvPr>
          <p:cNvSpPr txBox="1">
            <a:spLocks/>
          </p:cNvSpPr>
          <p:nvPr/>
        </p:nvSpPr>
        <p:spPr>
          <a:xfrm>
            <a:off x="331677" y="1588056"/>
            <a:ext cx="8480646" cy="50039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2400"/>
              </a:spcBef>
              <a:buNone/>
            </a:pPr>
            <a:r>
              <a:rPr lang="ru-RU" altLang="ru-RU" sz="20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</a:rPr>
              <a:t>Более 100 стран разработали свои стратегии и программы повышения финансовой грамотности – </a:t>
            </a:r>
            <a:r>
              <a:rPr lang="ru-RU" altLang="ru-RU" sz="2000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</a:rPr>
              <a:t>во многих из них школам и вузам определена ключевая роль</a:t>
            </a:r>
            <a:r>
              <a:rPr lang="ru-RU" altLang="ru-RU" sz="20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</a:rPr>
              <a:t>.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ru-RU" altLang="ru-RU" sz="2000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</a:rPr>
              <a:t>Причины:</a:t>
            </a:r>
          </a:p>
          <a:p>
            <a:pPr marL="457200" indent="-457200">
              <a:spcBef>
                <a:spcPts val="2400"/>
              </a:spcBef>
              <a:buAutoNum type="arabicPeriod"/>
            </a:pPr>
            <a:r>
              <a:rPr lang="ru-RU" altLang="ru-RU" sz="1800" b="1" i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</a:rPr>
              <a:t>МАССОВОСТЬ</a:t>
            </a:r>
          </a:p>
          <a:p>
            <a:pPr marL="457200" indent="-457200">
              <a:spcBef>
                <a:spcPts val="2400"/>
              </a:spcBef>
              <a:buAutoNum type="arabicPeriod"/>
            </a:pPr>
            <a:r>
              <a:rPr lang="ru-RU" altLang="ru-RU" sz="1800" b="1" i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</a:rPr>
              <a:t>ДЛИТЕЛЬНЫЙ ПЕРИОД КОНТАКТА</a:t>
            </a:r>
          </a:p>
          <a:p>
            <a:pPr marL="457200" indent="-457200">
              <a:spcBef>
                <a:spcPts val="2400"/>
              </a:spcBef>
              <a:buAutoNum type="arabicPeriod"/>
            </a:pPr>
            <a:r>
              <a:rPr lang="ru-RU" altLang="ru-RU" sz="1800" b="1" i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</a:rPr>
              <a:t>БАЗА ФИНАНСОВОЙ ГРАМОТНОСТИ - ОБРАЗОВАНИЕ</a:t>
            </a:r>
          </a:p>
          <a:p>
            <a:pPr marL="457200" indent="-457200">
              <a:spcBef>
                <a:spcPts val="2400"/>
              </a:spcBef>
              <a:buAutoNum type="arabicPeriod"/>
            </a:pPr>
            <a:r>
              <a:rPr lang="ru-RU" altLang="ru-RU" sz="1800" b="1" i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</a:rPr>
              <a:t>ДОВЕРИЕ</a:t>
            </a:r>
          </a:p>
          <a:p>
            <a:pPr marL="457200" indent="-457200">
              <a:spcBef>
                <a:spcPts val="2400"/>
              </a:spcBef>
              <a:buAutoNum type="arabicPeriod"/>
            </a:pPr>
            <a:r>
              <a:rPr lang="ru-RU" altLang="ru-RU" sz="1800" b="1" i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</a:rPr>
              <a:t>ИНФРАСТРУКТУРА</a:t>
            </a:r>
          </a:p>
          <a:p>
            <a:pPr marL="457200" indent="-457200">
              <a:spcBef>
                <a:spcPts val="2400"/>
              </a:spcBef>
              <a:buAutoNum type="arabicPeriod"/>
            </a:pPr>
            <a:endParaRPr lang="ru-RU" altLang="ru-RU" sz="2000" b="1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</a:endParaRPr>
          </a:p>
        </p:txBody>
      </p:sp>
      <p:sp>
        <p:nvSpPr>
          <p:cNvPr id="16" name="Название 7">
            <a:extLst>
              <a:ext uri="{FF2B5EF4-FFF2-40B4-BE49-F238E27FC236}">
                <a16:creationId xmlns="" xmlns:a16="http://schemas.microsoft.com/office/drawing/2014/main" id="{B12FB431-E774-4B32-90B6-629434B78EBF}"/>
              </a:ext>
            </a:extLst>
          </p:cNvPr>
          <p:cNvSpPr txBox="1">
            <a:spLocks/>
          </p:cNvSpPr>
          <p:nvPr/>
        </p:nvSpPr>
        <p:spPr bwMode="auto">
          <a:xfrm>
            <a:off x="7201" y="996725"/>
            <a:ext cx="9144000" cy="573683"/>
          </a:xfrm>
          <a:prstGeom prst="rect">
            <a:avLst/>
          </a:prstGeom>
          <a:noFill/>
          <a:extLst/>
        </p:spPr>
        <p:txBody>
          <a:bodyPr/>
          <a:lstStyle>
            <a:lvl1pPr>
              <a:defRPr sz="36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1pPr>
            <a:lvl2pPr>
              <a:defRPr sz="36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2pPr>
            <a:lvl3pPr>
              <a:defRPr sz="36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3pPr>
            <a:lvl4pPr>
              <a:defRPr sz="36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4pPr>
            <a:lvl5pPr>
              <a:defRPr sz="36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5pPr>
            <a:lvl6pPr marL="1371600" indent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6pPr>
            <a:lvl7pPr marL="1828800" indent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7pPr>
            <a:lvl8pPr marL="2286000" indent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8pPr>
            <a:lvl9pPr marL="2743200" indent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9pPr>
          </a:lstStyle>
          <a:p>
            <a:pPr algn="ctr" defTabSz="975390">
              <a:defRPr/>
            </a:pPr>
            <a:r>
              <a:rPr lang="ru-RU" sz="3200" b="1" dirty="0">
                <a:solidFill>
                  <a:srgbClr val="4CAF90"/>
                </a:solidFill>
                <a:latin typeface="Calibri" pitchFamily="34" charset="0"/>
                <a:ea typeface="MS PGothic" panose="020B0600070205080204" pitchFamily="34" charset="-128"/>
                <a:cs typeface="Arial"/>
                <a:sym typeface="Helvetica Light" pitchFamily="-84" charset="0"/>
              </a:rPr>
              <a:t>Мировая практика</a:t>
            </a:r>
            <a:endParaRPr lang="ru-RU" sz="32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05445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62C96323-769A-4B37-8ACC-DA5128920A3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4" b="3864"/>
          <a:stretch/>
        </p:blipFill>
        <p:spPr>
          <a:xfrm>
            <a:off x="7201" y="811"/>
            <a:ext cx="9136799" cy="6857189"/>
          </a:xfrm>
          <a:prstGeom prst="rect">
            <a:avLst/>
          </a:prstGeom>
        </p:spPr>
      </p:pic>
      <p:pic>
        <p:nvPicPr>
          <p:cNvPr id="13" name="Picture 6">
            <a:extLst>
              <a:ext uri="{FF2B5EF4-FFF2-40B4-BE49-F238E27FC236}">
                <a16:creationId xmlns="" xmlns:a16="http://schemas.microsoft.com/office/drawing/2014/main" id="{775B3A51-2702-4D1A-9601-4BB83A405A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6237312"/>
            <a:ext cx="1872208" cy="509910"/>
          </a:xfrm>
          <a:prstGeom prst="rect">
            <a:avLst/>
          </a:prstGeom>
        </p:spPr>
      </p:pic>
      <p:sp>
        <p:nvSpPr>
          <p:cNvPr id="6" name="Номер слайда 3">
            <a:extLst>
              <a:ext uri="{FF2B5EF4-FFF2-40B4-BE49-F238E27FC236}">
                <a16:creationId xmlns="" xmlns:a16="http://schemas.microsoft.com/office/drawing/2014/main" id="{B4B3CEDA-3567-4CEC-8939-D9D415CB46E2}"/>
              </a:ext>
            </a:extLst>
          </p:cNvPr>
          <p:cNvSpPr txBox="1">
            <a:spLocks/>
          </p:cNvSpPr>
          <p:nvPr/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4234ECAB-E47D-444F-88B2-CC7E75B15671}" type="slidenum">
              <a:rPr lang="en-US" smtClean="0"/>
              <a:pPr>
                <a:defRPr/>
              </a:pPr>
              <a:t>4</a:t>
            </a:fld>
            <a:endParaRPr lang="ru-RU">
              <a:solidFill>
                <a:srgbClr val="555555">
                  <a:tint val="75000"/>
                </a:srgbClr>
              </a:solidFill>
              <a:latin typeface="Calibri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49E7A02B-5DAB-4E19-96E5-6989F203B73D}"/>
              </a:ext>
            </a:extLst>
          </p:cNvPr>
          <p:cNvSpPr/>
          <p:nvPr/>
        </p:nvSpPr>
        <p:spPr>
          <a:xfrm>
            <a:off x="2169994" y="5500048"/>
            <a:ext cx="6646460" cy="5190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Название 7">
            <a:extLst>
              <a:ext uri="{FF2B5EF4-FFF2-40B4-BE49-F238E27FC236}">
                <a16:creationId xmlns="" xmlns:a16="http://schemas.microsoft.com/office/drawing/2014/main" id="{7533AF1B-1DC1-47C5-BBE8-E9AD02CCF63A}"/>
              </a:ext>
            </a:extLst>
          </p:cNvPr>
          <p:cNvSpPr txBox="1">
            <a:spLocks/>
          </p:cNvSpPr>
          <p:nvPr/>
        </p:nvSpPr>
        <p:spPr bwMode="auto">
          <a:xfrm>
            <a:off x="33773" y="1005494"/>
            <a:ext cx="9144000" cy="573683"/>
          </a:xfrm>
          <a:prstGeom prst="rect">
            <a:avLst/>
          </a:prstGeom>
          <a:noFill/>
          <a:extLst/>
        </p:spPr>
        <p:txBody>
          <a:bodyPr/>
          <a:lstStyle>
            <a:lvl1pPr>
              <a:defRPr sz="36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1pPr>
            <a:lvl2pPr>
              <a:defRPr sz="36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2pPr>
            <a:lvl3pPr>
              <a:defRPr sz="36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3pPr>
            <a:lvl4pPr>
              <a:defRPr sz="36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4pPr>
            <a:lvl5pPr>
              <a:defRPr sz="36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5pPr>
            <a:lvl6pPr marL="1371600" indent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6pPr>
            <a:lvl7pPr marL="1828800" indent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7pPr>
            <a:lvl8pPr marL="2286000" indent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8pPr>
            <a:lvl9pPr marL="2743200" indent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9pPr>
          </a:lstStyle>
          <a:p>
            <a:pPr marL="0" marR="0" lvl="0" indent="0" algn="ctr" defTabSz="9753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noProof="0" dirty="0">
                <a:solidFill>
                  <a:srgbClr val="4CAF90"/>
                </a:solidFill>
                <a:latin typeface="Calibri" pitchFamily="34" charset="0"/>
                <a:ea typeface="MS PGothic" panose="020B0600070205080204" pitchFamily="34" charset="-128"/>
                <a:cs typeface="+mn-cs"/>
                <a:sym typeface="Helvetica Light" pitchFamily="-84" charset="0"/>
              </a:rPr>
              <a:t>Обучение финансовой </a:t>
            </a:r>
            <a:r>
              <a:rPr lang="ru-RU" sz="2800" b="1" noProof="0" dirty="0" err="1">
                <a:solidFill>
                  <a:srgbClr val="4CAF90"/>
                </a:solidFill>
                <a:latin typeface="Calibri" pitchFamily="34" charset="0"/>
                <a:ea typeface="MS PGothic" panose="020B0600070205080204" pitchFamily="34" charset="-128"/>
                <a:cs typeface="+mn-cs"/>
                <a:sym typeface="Helvetica Light" pitchFamily="-84" charset="0"/>
              </a:rPr>
              <a:t>грамотност</a:t>
            </a:r>
            <a:r>
              <a:rPr lang="ru-RU" sz="2800" b="1" dirty="0">
                <a:solidFill>
                  <a:srgbClr val="4CAF90"/>
                </a:solidFill>
                <a:latin typeface="Calibri" pitchFamily="34" charset="0"/>
                <a:ea typeface="MS PGothic" panose="020B0600070205080204" pitchFamily="34" charset="-128"/>
                <a:cs typeface="+mn-cs"/>
                <a:sym typeface="Helvetica Light" pitchFamily="-84" charset="0"/>
              </a:rPr>
              <a:t>и – мировой тренд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MS PGothic" charset="0"/>
              <a:cs typeface="Arial"/>
              <a:sym typeface="Helvetica Light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l="3279" t="14230" r="1685" b="6589"/>
          <a:stretch/>
        </p:blipFill>
        <p:spPr>
          <a:xfrm>
            <a:off x="208980" y="1747821"/>
            <a:ext cx="8726040" cy="3988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326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62C96323-769A-4B37-8ACC-DA5128920A3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4" b="3864"/>
          <a:stretch/>
        </p:blipFill>
        <p:spPr>
          <a:xfrm>
            <a:off x="7201" y="811"/>
            <a:ext cx="9136799" cy="6857189"/>
          </a:xfrm>
          <a:prstGeom prst="rect">
            <a:avLst/>
          </a:prstGeom>
        </p:spPr>
      </p:pic>
      <p:pic>
        <p:nvPicPr>
          <p:cNvPr id="13" name="Picture 6">
            <a:extLst>
              <a:ext uri="{FF2B5EF4-FFF2-40B4-BE49-F238E27FC236}">
                <a16:creationId xmlns="" xmlns:a16="http://schemas.microsoft.com/office/drawing/2014/main" id="{775B3A51-2702-4D1A-9601-4BB83A405A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6237312"/>
            <a:ext cx="1872208" cy="509910"/>
          </a:xfrm>
          <a:prstGeom prst="rect">
            <a:avLst/>
          </a:prstGeom>
        </p:spPr>
      </p:pic>
      <p:sp>
        <p:nvSpPr>
          <p:cNvPr id="15" name="Содержимое 2">
            <a:extLst>
              <a:ext uri="{FF2B5EF4-FFF2-40B4-BE49-F238E27FC236}">
                <a16:creationId xmlns="" xmlns:a16="http://schemas.microsoft.com/office/drawing/2014/main" id="{E0A36A6E-5504-46A3-BDE0-F5B256916932}"/>
              </a:ext>
            </a:extLst>
          </p:cNvPr>
          <p:cNvSpPr txBox="1">
            <a:spLocks/>
          </p:cNvSpPr>
          <p:nvPr/>
        </p:nvSpPr>
        <p:spPr>
          <a:xfrm>
            <a:off x="331677" y="1916832"/>
            <a:ext cx="8480646" cy="47135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2400"/>
              </a:spcBef>
              <a:buNone/>
            </a:pPr>
            <a:r>
              <a:rPr lang="en-US" altLang="ru-RU" sz="2200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</a:rPr>
              <a:t>FLEC – Financial literacy and Education Commission</a:t>
            </a:r>
            <a:endParaRPr lang="ru-RU" altLang="ru-RU" sz="2200" b="1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</a:endParaRPr>
          </a:p>
          <a:p>
            <a:pPr marL="360000" indent="-361639">
              <a:spcBef>
                <a:spcPts val="2400"/>
              </a:spcBef>
              <a:buFont typeface="Helvetica Light" pitchFamily="-84" charset="0"/>
              <a:buAutoNum type="arabicPeriod"/>
            </a:pPr>
            <a:r>
              <a:rPr lang="ru-RU" altLang="ru-RU" sz="20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</a:rPr>
              <a:t>Проводит периодические обзоры лучших практик обучения финансовой грамотности, а также научной и практической литературы</a:t>
            </a:r>
          </a:p>
          <a:p>
            <a:pPr marL="360000" indent="-361639">
              <a:spcBef>
                <a:spcPts val="2400"/>
              </a:spcBef>
              <a:buFont typeface="Helvetica Light" pitchFamily="-84" charset="0"/>
              <a:buAutoNum type="arabicPeriod"/>
            </a:pPr>
            <a:r>
              <a:rPr lang="ru-RU" altLang="ru-RU" sz="20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</a:rPr>
              <a:t>Разрабатывает рекомендации по повышению финансовой грамотности студентов для вузов</a:t>
            </a:r>
          </a:p>
          <a:p>
            <a:pPr marL="360000" indent="-361639">
              <a:spcBef>
                <a:spcPts val="2400"/>
              </a:spcBef>
              <a:buFont typeface="Helvetica Light" pitchFamily="-84" charset="0"/>
              <a:buAutoNum type="arabicPeriod"/>
            </a:pPr>
            <a:r>
              <a:rPr lang="ru-RU" altLang="ru-RU" sz="20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</a:rPr>
              <a:t>Собирает аналитические данные по целевым группам студентов и готовит отчеты</a:t>
            </a:r>
            <a:r>
              <a:rPr lang="en-US" altLang="ru-RU" sz="20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</a:rPr>
              <a:t> </a:t>
            </a:r>
            <a:r>
              <a:rPr lang="ru-RU" altLang="ru-RU" sz="20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</a:rPr>
              <a:t>и выводы</a:t>
            </a:r>
          </a:p>
          <a:p>
            <a:pPr marL="360000" indent="-361639">
              <a:spcBef>
                <a:spcPts val="2400"/>
              </a:spcBef>
              <a:buFont typeface="Helvetica Light" pitchFamily="-84" charset="0"/>
              <a:buAutoNum type="arabicPeriod"/>
            </a:pPr>
            <a:r>
              <a:rPr lang="ru-RU" altLang="ru-RU" sz="20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</a:rPr>
              <a:t>Разрабатывает стандарты для </a:t>
            </a:r>
            <a:r>
              <a:rPr lang="ru-RU" altLang="ru-RU" sz="200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</a:rPr>
              <a:t>тьюторов</a:t>
            </a:r>
            <a:r>
              <a:rPr lang="ru-RU" altLang="ru-RU" sz="20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</a:rPr>
              <a:t> (</a:t>
            </a:r>
            <a:r>
              <a:rPr lang="en-US" altLang="ru-RU" sz="20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</a:rPr>
              <a:t>professional educators)</a:t>
            </a:r>
            <a:endParaRPr lang="ru-RU" altLang="ru-RU" sz="2000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</a:endParaRPr>
          </a:p>
        </p:txBody>
      </p:sp>
      <p:sp>
        <p:nvSpPr>
          <p:cNvPr id="16" name="Название 7">
            <a:extLst>
              <a:ext uri="{FF2B5EF4-FFF2-40B4-BE49-F238E27FC236}">
                <a16:creationId xmlns="" xmlns:a16="http://schemas.microsoft.com/office/drawing/2014/main" id="{B12FB431-E774-4B32-90B6-629434B78EBF}"/>
              </a:ext>
            </a:extLst>
          </p:cNvPr>
          <p:cNvSpPr txBox="1">
            <a:spLocks/>
          </p:cNvSpPr>
          <p:nvPr/>
        </p:nvSpPr>
        <p:spPr bwMode="auto">
          <a:xfrm>
            <a:off x="0" y="1052736"/>
            <a:ext cx="9144000" cy="573683"/>
          </a:xfrm>
          <a:prstGeom prst="rect">
            <a:avLst/>
          </a:prstGeom>
          <a:noFill/>
          <a:extLst/>
        </p:spPr>
        <p:txBody>
          <a:bodyPr/>
          <a:lstStyle>
            <a:lvl1pPr>
              <a:defRPr sz="36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1pPr>
            <a:lvl2pPr>
              <a:defRPr sz="36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2pPr>
            <a:lvl3pPr>
              <a:defRPr sz="36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3pPr>
            <a:lvl4pPr>
              <a:defRPr sz="36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4pPr>
            <a:lvl5pPr>
              <a:defRPr sz="36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5pPr>
            <a:lvl6pPr marL="1371600" indent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6pPr>
            <a:lvl7pPr marL="1828800" indent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7pPr>
            <a:lvl8pPr marL="2286000" indent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8pPr>
            <a:lvl9pPr marL="2743200" indent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9pPr>
          </a:lstStyle>
          <a:p>
            <a:pPr algn="ctr" defTabSz="975390">
              <a:defRPr/>
            </a:pPr>
            <a:r>
              <a:rPr lang="ru-RU" sz="3200" b="1" dirty="0">
                <a:solidFill>
                  <a:srgbClr val="4CAF90"/>
                </a:solidFill>
                <a:latin typeface="Calibri" pitchFamily="34" charset="0"/>
                <a:ea typeface="MS PGothic" panose="020B0600070205080204" pitchFamily="34" charset="-128"/>
                <a:cs typeface="Arial"/>
                <a:sym typeface="Helvetica Light" pitchFamily="-84" charset="0"/>
              </a:rPr>
              <a:t>Опыт США</a:t>
            </a:r>
            <a:endParaRPr lang="ru-RU" sz="32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07293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62C96323-769A-4B37-8ACC-DA5128920A3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4" b="3864"/>
          <a:stretch/>
        </p:blipFill>
        <p:spPr>
          <a:xfrm>
            <a:off x="17066" y="811"/>
            <a:ext cx="9136799" cy="6857189"/>
          </a:xfrm>
          <a:prstGeom prst="rect">
            <a:avLst/>
          </a:prstGeom>
        </p:spPr>
      </p:pic>
      <p:pic>
        <p:nvPicPr>
          <p:cNvPr id="13" name="Picture 6">
            <a:extLst>
              <a:ext uri="{FF2B5EF4-FFF2-40B4-BE49-F238E27FC236}">
                <a16:creationId xmlns="" xmlns:a16="http://schemas.microsoft.com/office/drawing/2014/main" id="{775B3A51-2702-4D1A-9601-4BB83A405A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6237312"/>
            <a:ext cx="1872208" cy="509910"/>
          </a:xfrm>
          <a:prstGeom prst="rect">
            <a:avLst/>
          </a:prstGeom>
        </p:spPr>
      </p:pic>
      <p:sp>
        <p:nvSpPr>
          <p:cNvPr id="15" name="Содержимое 2">
            <a:extLst>
              <a:ext uri="{FF2B5EF4-FFF2-40B4-BE49-F238E27FC236}">
                <a16:creationId xmlns="" xmlns:a16="http://schemas.microsoft.com/office/drawing/2014/main" id="{E0A36A6E-5504-46A3-BDE0-F5B256916932}"/>
              </a:ext>
            </a:extLst>
          </p:cNvPr>
          <p:cNvSpPr txBox="1">
            <a:spLocks/>
          </p:cNvSpPr>
          <p:nvPr/>
        </p:nvSpPr>
        <p:spPr>
          <a:xfrm>
            <a:off x="335277" y="1709857"/>
            <a:ext cx="8480646" cy="47135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2400"/>
              </a:spcBef>
              <a:buNone/>
            </a:pPr>
            <a:r>
              <a:rPr lang="ru-RU" altLang="ru-RU" sz="20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</a:rPr>
              <a:t>- Отдельные дисциплины для студентов (обязательные, по выбору)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ru-RU" altLang="ru-RU" sz="20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</a:rPr>
              <a:t>- Внедрение элементов финансовой грамотности в существующие образовательные программы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ru-RU" altLang="ru-RU" sz="20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</a:rPr>
              <a:t>- Разработка и реализация отдельных полноценных программ </a:t>
            </a:r>
            <a:r>
              <a:rPr lang="ru-RU" altLang="ru-RU" sz="200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</a:rPr>
              <a:t>допобразования</a:t>
            </a:r>
            <a:r>
              <a:rPr lang="ru-RU" altLang="ru-RU" sz="20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</a:rPr>
              <a:t> для разных целевых аудиторий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ru-RU" altLang="ru-RU" sz="20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</a:rPr>
              <a:t>- Обучение «провайдеров» (учителя школ, волонтеры, сотрудники социальных служб и пр.)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ru-RU" altLang="ru-RU" sz="20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</a:rPr>
              <a:t>- Открытие на базе вузов информационно-консультационных центров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ru-RU" altLang="ru-RU" sz="20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</a:rPr>
              <a:t>- Исследования и мониторинг</a:t>
            </a:r>
          </a:p>
        </p:txBody>
      </p:sp>
      <p:sp>
        <p:nvSpPr>
          <p:cNvPr id="16" name="Название 7">
            <a:extLst>
              <a:ext uri="{FF2B5EF4-FFF2-40B4-BE49-F238E27FC236}">
                <a16:creationId xmlns="" xmlns:a16="http://schemas.microsoft.com/office/drawing/2014/main" id="{B12FB431-E774-4B32-90B6-629434B78EBF}"/>
              </a:ext>
            </a:extLst>
          </p:cNvPr>
          <p:cNvSpPr txBox="1">
            <a:spLocks/>
          </p:cNvSpPr>
          <p:nvPr/>
        </p:nvSpPr>
        <p:spPr bwMode="auto">
          <a:xfrm>
            <a:off x="9865" y="1115519"/>
            <a:ext cx="9144000" cy="573683"/>
          </a:xfrm>
          <a:prstGeom prst="rect">
            <a:avLst/>
          </a:prstGeom>
          <a:noFill/>
          <a:extLst/>
        </p:spPr>
        <p:txBody>
          <a:bodyPr/>
          <a:lstStyle>
            <a:lvl1pPr>
              <a:defRPr sz="36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1pPr>
            <a:lvl2pPr>
              <a:defRPr sz="36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2pPr>
            <a:lvl3pPr>
              <a:defRPr sz="36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3pPr>
            <a:lvl4pPr>
              <a:defRPr sz="36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4pPr>
            <a:lvl5pPr>
              <a:defRPr sz="36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5pPr>
            <a:lvl6pPr marL="1371600" indent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6pPr>
            <a:lvl7pPr marL="1828800" indent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7pPr>
            <a:lvl8pPr marL="2286000" indent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8pPr>
            <a:lvl9pPr marL="2743200" indent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9pPr>
          </a:lstStyle>
          <a:p>
            <a:pPr algn="ctr" defTabSz="975390">
              <a:defRPr/>
            </a:pPr>
            <a:r>
              <a:rPr lang="ru-RU" sz="3200" b="1" dirty="0">
                <a:solidFill>
                  <a:srgbClr val="4CAF90"/>
                </a:solidFill>
                <a:latin typeface="Calibri" pitchFamily="34" charset="0"/>
                <a:ea typeface="MS PGothic" panose="020B0600070205080204" pitchFamily="34" charset="-128"/>
                <a:sym typeface="Helvetica Light" pitchFamily="-84" charset="0"/>
              </a:rPr>
              <a:t>Формы участия вузов</a:t>
            </a:r>
            <a:endParaRPr lang="ru-RU" sz="32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87816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62C96323-769A-4B37-8ACC-DA5128920A3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4" b="3864"/>
          <a:stretch/>
        </p:blipFill>
        <p:spPr>
          <a:xfrm>
            <a:off x="7201" y="811"/>
            <a:ext cx="9136799" cy="6857189"/>
          </a:xfrm>
          <a:prstGeom prst="rect">
            <a:avLst/>
          </a:prstGeom>
        </p:spPr>
      </p:pic>
      <p:pic>
        <p:nvPicPr>
          <p:cNvPr id="13" name="Picture 6">
            <a:extLst>
              <a:ext uri="{FF2B5EF4-FFF2-40B4-BE49-F238E27FC236}">
                <a16:creationId xmlns="" xmlns:a16="http://schemas.microsoft.com/office/drawing/2014/main" id="{775B3A51-2702-4D1A-9601-4BB83A405A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6237312"/>
            <a:ext cx="1872208" cy="509910"/>
          </a:xfrm>
          <a:prstGeom prst="rect">
            <a:avLst/>
          </a:prstGeom>
        </p:spPr>
      </p:pic>
      <p:sp>
        <p:nvSpPr>
          <p:cNvPr id="15" name="Содержимое 2">
            <a:extLst>
              <a:ext uri="{FF2B5EF4-FFF2-40B4-BE49-F238E27FC236}">
                <a16:creationId xmlns="" xmlns:a16="http://schemas.microsoft.com/office/drawing/2014/main" id="{E0A36A6E-5504-46A3-BDE0-F5B256916932}"/>
              </a:ext>
            </a:extLst>
          </p:cNvPr>
          <p:cNvSpPr txBox="1">
            <a:spLocks/>
          </p:cNvSpPr>
          <p:nvPr/>
        </p:nvSpPr>
        <p:spPr>
          <a:xfrm>
            <a:off x="331677" y="1916832"/>
            <a:ext cx="8480646" cy="47135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0" indent="-361639">
              <a:spcBef>
                <a:spcPts val="2400"/>
              </a:spcBef>
              <a:buFont typeface="Helvetica Light" pitchFamily="-84" charset="0"/>
              <a:buAutoNum type="arabicPeriod"/>
            </a:pPr>
            <a:r>
              <a:rPr lang="ru-RU" altLang="ru-RU" sz="20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</a:rPr>
              <a:t>Опыт пилотных регионов, в </a:t>
            </a:r>
            <a:r>
              <a:rPr lang="ru-RU" altLang="ru-RU" sz="200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</a:rPr>
              <a:t>т.ч</a:t>
            </a:r>
            <a:r>
              <a:rPr lang="ru-RU" altLang="ru-RU" sz="20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</a:rPr>
              <a:t>. во взаимодействии с вузами</a:t>
            </a:r>
          </a:p>
          <a:p>
            <a:pPr marL="360000" indent="-361639">
              <a:spcBef>
                <a:spcPts val="2400"/>
              </a:spcBef>
              <a:buFont typeface="Helvetica Light" pitchFamily="-84" charset="0"/>
              <a:buAutoNum type="arabicPeriod"/>
            </a:pPr>
            <a:r>
              <a:rPr lang="ru-RU" altLang="ru-RU" sz="20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</a:rPr>
              <a:t>Расширение списка вузов-участников</a:t>
            </a:r>
          </a:p>
          <a:p>
            <a:pPr marL="360000" indent="-361639">
              <a:spcBef>
                <a:spcPts val="2400"/>
              </a:spcBef>
              <a:buFont typeface="Helvetica Light" pitchFamily="-84" charset="0"/>
              <a:buAutoNum type="arabicPeriod"/>
            </a:pPr>
            <a:r>
              <a:rPr lang="ru-RU" altLang="ru-RU" sz="20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</a:rPr>
              <a:t>Разработка универсальной компетенции (знать-уметь-владеть) «финансовая грамотность» (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</a:rPr>
              <a:t>компетенции «способен принимать обоснованные экономические решения в различных областях жизнедеятельности"</a:t>
            </a:r>
            <a:r>
              <a:rPr lang="ru-RU" altLang="ru-RU" sz="20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</a:rPr>
              <a:t>)</a:t>
            </a:r>
          </a:p>
          <a:p>
            <a:pPr marL="360000" indent="-361639">
              <a:spcBef>
                <a:spcPts val="2400"/>
              </a:spcBef>
              <a:buFont typeface="Helvetica Light" pitchFamily="-84" charset="0"/>
              <a:buAutoNum type="arabicPeriod"/>
            </a:pPr>
            <a:r>
              <a:rPr lang="ru-RU" altLang="ru-RU" sz="20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</a:rPr>
              <a:t>Обучение широкого круга </a:t>
            </a:r>
            <a:r>
              <a:rPr lang="ru-RU" altLang="ru-RU" sz="200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</a:rPr>
              <a:t>тьюторов</a:t>
            </a:r>
            <a:r>
              <a:rPr lang="en-US" altLang="ru-RU" sz="20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</a:rPr>
              <a:t>/</a:t>
            </a:r>
            <a:r>
              <a:rPr lang="ru-RU" altLang="ru-RU" sz="20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</a:rPr>
              <a:t>экспертов</a:t>
            </a:r>
          </a:p>
        </p:txBody>
      </p:sp>
      <p:sp>
        <p:nvSpPr>
          <p:cNvPr id="16" name="Название 7">
            <a:extLst>
              <a:ext uri="{FF2B5EF4-FFF2-40B4-BE49-F238E27FC236}">
                <a16:creationId xmlns="" xmlns:a16="http://schemas.microsoft.com/office/drawing/2014/main" id="{B12FB431-E774-4B32-90B6-629434B78EBF}"/>
              </a:ext>
            </a:extLst>
          </p:cNvPr>
          <p:cNvSpPr txBox="1">
            <a:spLocks/>
          </p:cNvSpPr>
          <p:nvPr/>
        </p:nvSpPr>
        <p:spPr bwMode="auto">
          <a:xfrm>
            <a:off x="0" y="1052736"/>
            <a:ext cx="9144000" cy="573683"/>
          </a:xfrm>
          <a:prstGeom prst="rect">
            <a:avLst/>
          </a:prstGeom>
          <a:noFill/>
          <a:extLst/>
        </p:spPr>
        <p:txBody>
          <a:bodyPr/>
          <a:lstStyle>
            <a:lvl1pPr>
              <a:defRPr sz="36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1pPr>
            <a:lvl2pPr>
              <a:defRPr sz="36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2pPr>
            <a:lvl3pPr>
              <a:defRPr sz="36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3pPr>
            <a:lvl4pPr>
              <a:defRPr sz="36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4pPr>
            <a:lvl5pPr>
              <a:defRPr sz="36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5pPr>
            <a:lvl6pPr marL="1371600" indent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6pPr>
            <a:lvl7pPr marL="1828800" indent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7pPr>
            <a:lvl8pPr marL="2286000" indent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8pPr>
            <a:lvl9pPr marL="2743200" indent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9pPr>
          </a:lstStyle>
          <a:p>
            <a:pPr algn="ctr" defTabSz="975390">
              <a:defRPr/>
            </a:pPr>
            <a:r>
              <a:rPr lang="ru-RU" sz="3200" b="1" dirty="0">
                <a:solidFill>
                  <a:srgbClr val="4CAF90"/>
                </a:solidFill>
                <a:latin typeface="Calibri" pitchFamily="34" charset="0"/>
                <a:ea typeface="MS PGothic" panose="020B0600070205080204" pitchFamily="34" charset="-128"/>
                <a:cs typeface="Arial"/>
                <a:sym typeface="Helvetica Light" pitchFamily="-84" charset="0"/>
              </a:rPr>
              <a:t>Особенности России</a:t>
            </a:r>
            <a:endParaRPr lang="ru-RU" sz="32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3081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62C96323-769A-4B37-8ACC-DA5128920A3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4" b="3864"/>
          <a:stretch/>
        </p:blipFill>
        <p:spPr>
          <a:xfrm>
            <a:off x="-2664" y="811"/>
            <a:ext cx="9136799" cy="6857189"/>
          </a:xfrm>
          <a:prstGeom prst="rect">
            <a:avLst/>
          </a:prstGeom>
        </p:spPr>
      </p:pic>
      <p:pic>
        <p:nvPicPr>
          <p:cNvPr id="13" name="Picture 6">
            <a:extLst>
              <a:ext uri="{FF2B5EF4-FFF2-40B4-BE49-F238E27FC236}">
                <a16:creationId xmlns="" xmlns:a16="http://schemas.microsoft.com/office/drawing/2014/main" id="{775B3A51-2702-4D1A-9601-4BB83A405A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6237312"/>
            <a:ext cx="1872208" cy="509910"/>
          </a:xfrm>
          <a:prstGeom prst="rect">
            <a:avLst/>
          </a:prstGeom>
        </p:spPr>
      </p:pic>
      <p:sp>
        <p:nvSpPr>
          <p:cNvPr id="15" name="Содержимое 2">
            <a:extLst>
              <a:ext uri="{FF2B5EF4-FFF2-40B4-BE49-F238E27FC236}">
                <a16:creationId xmlns="" xmlns:a16="http://schemas.microsoft.com/office/drawing/2014/main" id="{E0A36A6E-5504-46A3-BDE0-F5B256916932}"/>
              </a:ext>
            </a:extLst>
          </p:cNvPr>
          <p:cNvSpPr txBox="1">
            <a:spLocks/>
          </p:cNvSpPr>
          <p:nvPr/>
        </p:nvSpPr>
        <p:spPr>
          <a:xfrm>
            <a:off x="335276" y="1709857"/>
            <a:ext cx="8629211" cy="452745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400"/>
              </a:spcBef>
              <a:buFontTx/>
              <a:buChar char="-"/>
            </a:pPr>
            <a:r>
              <a:rPr lang="ru-RU" altLang="ru-RU" sz="19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</a:rPr>
              <a:t>«</a:t>
            </a:r>
            <a:r>
              <a:rPr lang="ru-RU" altLang="ru-RU" sz="190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</a:rPr>
              <a:t>Кампусный</a:t>
            </a:r>
            <a:r>
              <a:rPr lang="ru-RU" altLang="ru-RU" sz="19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</a:rPr>
              <a:t>» (сквозной) курс – Финансовая математика (1 курс)</a:t>
            </a:r>
          </a:p>
          <a:p>
            <a:pPr>
              <a:spcBef>
                <a:spcPts val="2400"/>
              </a:spcBef>
              <a:buFontTx/>
              <a:buChar char="-"/>
            </a:pPr>
            <a:r>
              <a:rPr lang="ru-RU" altLang="ru-RU" sz="19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</a:rPr>
              <a:t>Участие и проведение профильных мероприятий, в </a:t>
            </a:r>
            <a:r>
              <a:rPr lang="ru-RU" altLang="ru-RU" sz="190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</a:rPr>
              <a:t>т.ч</a:t>
            </a:r>
            <a:r>
              <a:rPr lang="ru-RU" altLang="ru-RU" sz="19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</a:rPr>
              <a:t>. выездных</a:t>
            </a:r>
          </a:p>
          <a:p>
            <a:pPr>
              <a:spcBef>
                <a:spcPts val="2400"/>
              </a:spcBef>
              <a:buFontTx/>
              <a:buChar char="-"/>
            </a:pPr>
            <a:r>
              <a:rPr lang="ru-RU" altLang="ru-RU" sz="19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</a:rPr>
              <a:t>Программы </a:t>
            </a:r>
            <a:r>
              <a:rPr lang="ru-RU" altLang="ru-RU" sz="190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</a:rPr>
              <a:t>допобразования</a:t>
            </a:r>
            <a:r>
              <a:rPr lang="ru-RU" altLang="ru-RU" sz="19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</a:rPr>
              <a:t> (в </a:t>
            </a:r>
            <a:r>
              <a:rPr lang="ru-RU" altLang="ru-RU" sz="190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</a:rPr>
              <a:t>т.ч</a:t>
            </a:r>
            <a:r>
              <a:rPr lang="ru-RU" altLang="ru-RU" sz="19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</a:rPr>
              <a:t>. по заказу органов власти)</a:t>
            </a:r>
          </a:p>
          <a:p>
            <a:pPr>
              <a:spcBef>
                <a:spcPts val="2400"/>
              </a:spcBef>
              <a:buFontTx/>
              <a:buChar char="-"/>
            </a:pPr>
            <a:r>
              <a:rPr lang="ru-RU" altLang="ru-RU" sz="19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</a:rPr>
              <a:t>НГУЭУ – соучредитель АНО «Дом финансового просвещения» (экспертная, методическая и инфраструктурная поддержка)</a:t>
            </a:r>
          </a:p>
          <a:p>
            <a:pPr>
              <a:spcBef>
                <a:spcPts val="2400"/>
              </a:spcBef>
              <a:buFontTx/>
              <a:buChar char="-"/>
            </a:pPr>
            <a:r>
              <a:rPr lang="ru-RU" altLang="ru-RU" sz="19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</a:rPr>
              <a:t>ЭКНОЦ «Региональные финансовые рынки и инвестиции» (совместно с МБ)</a:t>
            </a:r>
          </a:p>
          <a:p>
            <a:pPr>
              <a:spcBef>
                <a:spcPts val="2400"/>
              </a:spcBef>
              <a:buFontTx/>
              <a:buChar char="-"/>
            </a:pPr>
            <a:r>
              <a:rPr lang="ru-RU" altLang="ru-RU" sz="1900" i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</a:rPr>
              <a:t>Открытые публичные лекции (с 2020 г.)</a:t>
            </a:r>
          </a:p>
          <a:p>
            <a:pPr>
              <a:spcBef>
                <a:spcPts val="2400"/>
              </a:spcBef>
              <a:buFontTx/>
              <a:buChar char="-"/>
            </a:pPr>
            <a:r>
              <a:rPr lang="ru-RU" altLang="ru-RU" sz="1900" i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</a:rPr>
              <a:t>Проекты </a:t>
            </a:r>
            <a:r>
              <a:rPr lang="ru-RU" altLang="ru-RU" sz="1900" i="1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</a:rPr>
              <a:t>внеучебной</a:t>
            </a:r>
            <a:r>
              <a:rPr lang="ru-RU" altLang="ru-RU" sz="1900" i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</a:rPr>
              <a:t> деятельности студентов (студенческое ТВ)</a:t>
            </a:r>
          </a:p>
          <a:p>
            <a:pPr>
              <a:spcBef>
                <a:spcPts val="2400"/>
              </a:spcBef>
              <a:buFontTx/>
              <a:buChar char="-"/>
            </a:pPr>
            <a:r>
              <a:rPr lang="ru-RU" altLang="ru-RU" sz="1900" i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</a:rPr>
              <a:t>Проект ФИНБОТ</a:t>
            </a:r>
          </a:p>
        </p:txBody>
      </p:sp>
      <p:sp>
        <p:nvSpPr>
          <p:cNvPr id="16" name="Название 7">
            <a:extLst>
              <a:ext uri="{FF2B5EF4-FFF2-40B4-BE49-F238E27FC236}">
                <a16:creationId xmlns="" xmlns:a16="http://schemas.microsoft.com/office/drawing/2014/main" id="{B12FB431-E774-4B32-90B6-629434B78EBF}"/>
              </a:ext>
            </a:extLst>
          </p:cNvPr>
          <p:cNvSpPr txBox="1">
            <a:spLocks/>
          </p:cNvSpPr>
          <p:nvPr/>
        </p:nvSpPr>
        <p:spPr bwMode="auto">
          <a:xfrm>
            <a:off x="9865" y="1115519"/>
            <a:ext cx="9144000" cy="573683"/>
          </a:xfrm>
          <a:prstGeom prst="rect">
            <a:avLst/>
          </a:prstGeom>
          <a:noFill/>
          <a:extLst/>
        </p:spPr>
        <p:txBody>
          <a:bodyPr/>
          <a:lstStyle>
            <a:lvl1pPr>
              <a:defRPr sz="36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1pPr>
            <a:lvl2pPr>
              <a:defRPr sz="36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2pPr>
            <a:lvl3pPr>
              <a:defRPr sz="36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3pPr>
            <a:lvl4pPr>
              <a:defRPr sz="36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4pPr>
            <a:lvl5pPr>
              <a:defRPr sz="36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5pPr>
            <a:lvl6pPr marL="1371600" indent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6pPr>
            <a:lvl7pPr marL="1828800" indent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7pPr>
            <a:lvl8pPr marL="2286000" indent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8pPr>
            <a:lvl9pPr marL="2743200" indent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9pPr>
          </a:lstStyle>
          <a:p>
            <a:pPr algn="ctr" defTabSz="975390">
              <a:defRPr/>
            </a:pPr>
            <a:r>
              <a:rPr lang="ru-RU" sz="3200" b="1" dirty="0">
                <a:solidFill>
                  <a:srgbClr val="4CAF90"/>
                </a:solidFill>
                <a:latin typeface="Calibri" pitchFamily="34" charset="0"/>
                <a:ea typeface="MS PGothic" panose="020B0600070205080204" pitchFamily="34" charset="-128"/>
                <a:sym typeface="Helvetica Light" pitchFamily="-84" charset="0"/>
              </a:rPr>
              <a:t>Направления деятельности НГУЭУ</a:t>
            </a:r>
            <a:endParaRPr lang="ru-RU" sz="32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5292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1E55C08D-5DEF-4A5A-A2E3-93A60B63211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4" b="3864"/>
          <a:stretch/>
        </p:blipFill>
        <p:spPr>
          <a:xfrm>
            <a:off x="7201" y="811"/>
            <a:ext cx="9136799" cy="6857189"/>
          </a:xfrm>
          <a:prstGeom prst="rect">
            <a:avLst/>
          </a:prstGeom>
        </p:spPr>
      </p:pic>
      <p:sp>
        <p:nvSpPr>
          <p:cNvPr id="41" name="Прямоугольник 40"/>
          <p:cNvSpPr/>
          <p:nvPr/>
        </p:nvSpPr>
        <p:spPr>
          <a:xfrm>
            <a:off x="363645" y="2138096"/>
            <a:ext cx="3344259" cy="498815"/>
          </a:xfrm>
          <a:prstGeom prst="rect">
            <a:avLst/>
          </a:prstGeom>
          <a:gradFill>
            <a:gsLst>
              <a:gs pos="100000">
                <a:schemeClr val="accent5">
                  <a:alpha val="63000"/>
                </a:schemeClr>
              </a:gs>
              <a:gs pos="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15691"/>
            <a:endParaRPr lang="ru-RU" sz="1408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63645" y="1059910"/>
            <a:ext cx="8729572" cy="948813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11946E"/>
                </a:solidFill>
              </a:rPr>
              <a:t>НГУЭУ будет рад сотрудничеству с волонтерами финансового просвещения!</a:t>
            </a:r>
          </a:p>
        </p:txBody>
      </p:sp>
      <p:sp>
        <p:nvSpPr>
          <p:cNvPr id="19467" name="TextBox 13"/>
          <p:cNvSpPr txBox="1">
            <a:spLocks noChangeArrowheads="1"/>
          </p:cNvSpPr>
          <p:nvPr/>
        </p:nvSpPr>
        <p:spPr bwMode="auto">
          <a:xfrm>
            <a:off x="377732" y="2119502"/>
            <a:ext cx="7722660" cy="32106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99450" indent="-99450" defTabSz="685800">
              <a:lnSpc>
                <a:spcPct val="90000"/>
              </a:lnSpc>
              <a:spcBef>
                <a:spcPts val="0"/>
              </a:spcBef>
              <a:buClr>
                <a:schemeClr val="accent5"/>
              </a:buClr>
              <a:buSzPct val="85000"/>
              <a:buFont typeface="Wingdings" charset="2"/>
              <a:buChar char="§"/>
              <a:defRPr sz="1200" b="0" i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>
                <a:latin typeface="Arial" charset="0"/>
                <a:ea typeface="Arial" charset="0"/>
                <a:cs typeface="Arial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>
                <a:latin typeface="Arial" charset="0"/>
                <a:ea typeface="Arial" charset="0"/>
                <a:cs typeface="Arial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>
                <a:latin typeface="Arial" charset="0"/>
                <a:ea typeface="Arial" charset="0"/>
                <a:cs typeface="Arial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>
                <a:latin typeface="Arial" charset="0"/>
                <a:ea typeface="Arial" charset="0"/>
                <a:cs typeface="Arial" charset="0"/>
              </a:defRPr>
            </a:lvl5pPr>
            <a:lvl6pPr marL="18859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6pPr>
            <a:lvl7pPr marL="22288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7pPr>
            <a:lvl8pPr marL="25717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8pPr>
            <a:lvl9pPr marL="29146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9pPr>
          </a:lstStyle>
          <a:p>
            <a:pPr marL="0" indent="0">
              <a:buClr>
                <a:srgbClr val="71ABDC"/>
              </a:buClr>
              <a:buNone/>
            </a:pP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ВАШИ ИДЕИ</a:t>
            </a: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И ПРЕДЛОЖЕНИЯ?..</a:t>
            </a:r>
          </a:p>
        </p:txBody>
      </p:sp>
      <p:sp>
        <p:nvSpPr>
          <p:cNvPr id="2" name="Прямоугольник 1"/>
          <p:cNvSpPr>
            <a:spLocks noChangeAspect="1"/>
          </p:cNvSpPr>
          <p:nvPr/>
        </p:nvSpPr>
        <p:spPr>
          <a:xfrm>
            <a:off x="2281005" y="5440951"/>
            <a:ext cx="37714" cy="39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15691"/>
            <a:endParaRPr lang="ru-RU" sz="160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/>
            </a:endParaRPr>
          </a:p>
        </p:txBody>
      </p:sp>
      <p:sp>
        <p:nvSpPr>
          <p:cNvPr id="44" name="Прямоугольник 43"/>
          <p:cNvSpPr>
            <a:spLocks noChangeAspect="1"/>
          </p:cNvSpPr>
          <p:nvPr/>
        </p:nvSpPr>
        <p:spPr>
          <a:xfrm>
            <a:off x="4552452" y="5440951"/>
            <a:ext cx="37714" cy="39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15691"/>
            <a:endParaRPr lang="ru-RU" sz="160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/>
            </a:endParaRPr>
          </a:p>
        </p:txBody>
      </p:sp>
      <p:sp>
        <p:nvSpPr>
          <p:cNvPr id="45" name="Прямоугольник 44"/>
          <p:cNvSpPr>
            <a:spLocks noChangeAspect="1"/>
          </p:cNvSpPr>
          <p:nvPr/>
        </p:nvSpPr>
        <p:spPr>
          <a:xfrm>
            <a:off x="6831770" y="5440951"/>
            <a:ext cx="37714" cy="39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15691"/>
            <a:endParaRPr lang="ru-RU" sz="160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="" xmlns:a16="http://schemas.microsoft.com/office/drawing/2014/main" id="{C857D8B6-DE3B-4A96-99F2-BBDE7FE9AF9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6237312"/>
            <a:ext cx="1872208" cy="50991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195736" y="2828836"/>
            <a:ext cx="5112568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2400"/>
              </a:spcBef>
            </a:pPr>
            <a:r>
              <a:rPr lang="ru-RU" altLang="ru-RU" sz="220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</a:rPr>
              <a:t>Новгородов</a:t>
            </a:r>
            <a:r>
              <a:rPr lang="ru-RU" altLang="ru-RU" sz="22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</a:rPr>
              <a:t> Павел Анатольевич</a:t>
            </a:r>
          </a:p>
          <a:p>
            <a:pPr algn="ctr">
              <a:spcBef>
                <a:spcPts val="2400"/>
              </a:spcBef>
            </a:pPr>
            <a:r>
              <a:rPr lang="en-US" altLang="ru-RU" sz="22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hlinkClick r:id="rId5"/>
              </a:rPr>
              <a:t>p.a.novgorodov@nsuem.ru</a:t>
            </a:r>
            <a:endParaRPr lang="en-US" altLang="ru-RU" sz="2200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</a:endParaRPr>
          </a:p>
          <a:p>
            <a:pPr algn="ctr">
              <a:spcBef>
                <a:spcPts val="2400"/>
              </a:spcBef>
            </a:pPr>
            <a:r>
              <a:rPr lang="en-US" altLang="ru-RU" sz="22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</a:rPr>
              <a:t>+7 913 911 3964</a:t>
            </a:r>
            <a:endParaRPr lang="ru-RU" altLang="ru-RU" sz="2200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8605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335</Words>
  <Application>Microsoft Office PowerPoint</Application>
  <PresentationFormat>Экран (4:3)</PresentationFormat>
  <Paragraphs>45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НОВГОРОДОВ  Павел Анатольевич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НГУЭУ будет рад сотрудничеству с волонтерами финансового просвещения!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Калинин Дмитрий Сергеевич</dc:creator>
  <cp:lastModifiedBy>Калинин Дмитрий Сергеевич</cp:lastModifiedBy>
  <cp:revision>1</cp:revision>
  <dcterms:created xsi:type="dcterms:W3CDTF">2019-11-20T11:30:52Z</dcterms:created>
  <dcterms:modified xsi:type="dcterms:W3CDTF">2019-11-20T11:31:55Z</dcterms:modified>
</cp:coreProperties>
</file>